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62" r:id="rId4"/>
    <p:sldId id="260" r:id="rId5"/>
    <p:sldId id="261" r:id="rId6"/>
    <p:sldId id="266" r:id="rId7"/>
    <p:sldId id="257" r:id="rId8"/>
    <p:sldId id="264" r:id="rId9"/>
    <p:sldId id="258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76422"/>
  </p:normalViewPr>
  <p:slideViewPr>
    <p:cSldViewPr snapToGrid="0">
      <p:cViewPr>
        <p:scale>
          <a:sx n="85" d="100"/>
          <a:sy n="85" d="100"/>
        </p:scale>
        <p:origin x="9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C2091-1FD2-465A-B6CF-62939D03FF30}" type="datetimeFigureOut">
              <a:rPr lang="en-US" smtClean="0"/>
              <a:t>7/9/18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DB382C-C19B-4FD9-8613-7482DAB017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98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tr-TR" baseline="0" dirty="0" smtClean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4ECA6C-2512-0C43-A779-EC12EFE15942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80673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8527" y="2404534"/>
            <a:ext cx="6815475" cy="1646302"/>
          </a:xfrm>
        </p:spPr>
        <p:txBody>
          <a:bodyPr/>
          <a:lstStyle/>
          <a:p>
            <a:r>
              <a:rPr lang="en-US" dirty="0"/>
              <a:t>Implementation of </a:t>
            </a:r>
            <a:r>
              <a:rPr lang="en-US" dirty="0" smtClean="0"/>
              <a:t>Measurement-based </a:t>
            </a:r>
            <a:r>
              <a:rPr lang="en-US" dirty="0" err="1"/>
              <a:t>QoS</a:t>
            </a:r>
            <a:r>
              <a:rPr lang="en-US" dirty="0"/>
              <a:t> </a:t>
            </a:r>
            <a:r>
              <a:rPr lang="en-US" dirty="0" smtClean="0"/>
              <a:t>Mechanism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de-DE" dirty="0" smtClean="0"/>
              <a:t>Software-Defined Networking Lab Project </a:t>
            </a:r>
          </a:p>
          <a:p>
            <a:r>
              <a:rPr lang="de-DE" dirty="0"/>
              <a:t>Group 1</a:t>
            </a:r>
            <a:r>
              <a:rPr lang="de-DE" dirty="0" smtClean="0"/>
              <a:t>: Alperen </a:t>
            </a:r>
            <a:r>
              <a:rPr lang="de-DE" dirty="0"/>
              <a:t>Gundogan, Ekin Budak, Mustafa Selman Akinci and Sarfaraz Habib </a:t>
            </a:r>
            <a:endParaRPr lang="de-DE" dirty="0" smtClean="0"/>
          </a:p>
          <a:p>
            <a:r>
              <a:rPr lang="de-DE" dirty="0" smtClean="0"/>
              <a:t>Date: July 9,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92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701654" y="2296230"/>
            <a:ext cx="8596668" cy="1320800"/>
          </a:xfrm>
        </p:spPr>
        <p:txBody>
          <a:bodyPr/>
          <a:lstStyle/>
          <a:p>
            <a:pPr algn="ctr"/>
            <a:r>
              <a:rPr lang="de-DE" dirty="0" smtClean="0"/>
              <a:t>Thank you.</a:t>
            </a:r>
            <a:br>
              <a:rPr lang="de-DE" dirty="0" smtClean="0"/>
            </a:br>
            <a:r>
              <a:rPr lang="de-DE" dirty="0" smtClean="0"/>
              <a:t>Any QuestionS?</a:t>
            </a:r>
            <a:endParaRPr lang="en-US" dirty="0"/>
          </a:p>
        </p:txBody>
      </p:sp>
      <p:pic>
        <p:nvPicPr>
          <p:cNvPr id="4" name="WhatsApp Video 2018-07-07 at 11.57.36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4452" y="0"/>
            <a:ext cx="3771141" cy="666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75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4998847" cy="3880773"/>
          </a:xfrm>
        </p:spPr>
        <p:txBody>
          <a:bodyPr/>
          <a:lstStyle/>
          <a:p>
            <a:r>
              <a:rPr lang="de-DE" dirty="0" smtClean="0"/>
              <a:t>SDN approach enables us to monitor live statistics of the network</a:t>
            </a:r>
          </a:p>
          <a:p>
            <a:endParaRPr lang="de-DE" dirty="0"/>
          </a:p>
          <a:p>
            <a:r>
              <a:rPr lang="de-DE" dirty="0" smtClean="0"/>
              <a:t>A self-balancing robot (HOMER) is used for demonstration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7171" y="609600"/>
            <a:ext cx="3536831" cy="2841167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26" name="Picture 2" descr="Image result for lego nxt self balancing rob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173" y="3910506"/>
            <a:ext cx="1744087" cy="2325449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402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7636" y="1335178"/>
            <a:ext cx="7002838" cy="5154867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68525" y="476906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 smtClean="0"/>
              <a:t>Topology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22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63287"/>
            <a:ext cx="8596668" cy="4447309"/>
          </a:xfrm>
        </p:spPr>
        <p:txBody>
          <a:bodyPr>
            <a:noAutofit/>
          </a:bodyPr>
          <a:lstStyle/>
          <a:p>
            <a:pPr fontAlgn="base"/>
            <a:r>
              <a:rPr lang="en-US" sz="1400" dirty="0" smtClean="0"/>
              <a:t>Flow </a:t>
            </a:r>
            <a:r>
              <a:rPr lang="en-US" sz="1400" dirty="0"/>
              <a:t>differentiation</a:t>
            </a:r>
          </a:p>
          <a:p>
            <a:pPr lvl="1"/>
            <a:r>
              <a:rPr lang="en-US" sz="1400" dirty="0"/>
              <a:t>Special </a:t>
            </a:r>
            <a:r>
              <a:rPr lang="en-US" sz="1400" dirty="0" smtClean="0"/>
              <a:t>Flows</a:t>
            </a:r>
            <a:endParaRPr lang="en-US" dirty="0"/>
          </a:p>
          <a:p>
            <a:pPr lvl="1"/>
            <a:r>
              <a:rPr lang="en-US" sz="1400" dirty="0" smtClean="0"/>
              <a:t>Data Flows</a:t>
            </a:r>
            <a:endParaRPr lang="de-DE" dirty="0" smtClean="0"/>
          </a:p>
          <a:p>
            <a:pPr marL="914400" lvl="2" indent="0">
              <a:buNone/>
            </a:pPr>
            <a:endParaRPr lang="de-DE" dirty="0" smtClean="0"/>
          </a:p>
          <a:p>
            <a:r>
              <a:rPr lang="de-DE" sz="1400" dirty="0" smtClean="0"/>
              <a:t>Key aspects of SDN controller in our application:</a:t>
            </a:r>
            <a:endParaRPr lang="de-DE" sz="1400" dirty="0"/>
          </a:p>
          <a:p>
            <a:pPr lvl="1"/>
            <a:r>
              <a:rPr lang="en-US" sz="1400" dirty="0"/>
              <a:t>Topology </a:t>
            </a:r>
            <a:r>
              <a:rPr lang="en-US" sz="1400" dirty="0" smtClean="0"/>
              <a:t>Management</a:t>
            </a:r>
          </a:p>
          <a:p>
            <a:pPr lvl="2"/>
            <a:r>
              <a:rPr lang="en-US" dirty="0" err="1"/>
              <a:t>NetworkX</a:t>
            </a:r>
            <a:r>
              <a:rPr lang="en-US" dirty="0"/>
              <a:t>, live discovery of the topology</a:t>
            </a:r>
            <a:endParaRPr lang="en-US" dirty="0" smtClean="0"/>
          </a:p>
          <a:p>
            <a:pPr lvl="1"/>
            <a:r>
              <a:rPr lang="en-US" sz="1400" dirty="0"/>
              <a:t>Route </a:t>
            </a:r>
            <a:r>
              <a:rPr lang="en-US" sz="1400" dirty="0" smtClean="0"/>
              <a:t>Management</a:t>
            </a:r>
          </a:p>
          <a:p>
            <a:pPr lvl="2"/>
            <a:r>
              <a:rPr lang="en-US" dirty="0"/>
              <a:t>Periodically network state monitoring and congestion </a:t>
            </a:r>
            <a:r>
              <a:rPr lang="en-US" dirty="0" smtClean="0"/>
              <a:t>measurement</a:t>
            </a:r>
          </a:p>
          <a:p>
            <a:pPr lvl="1"/>
            <a:r>
              <a:rPr lang="en-US" sz="1400" dirty="0"/>
              <a:t>Route </a:t>
            </a:r>
            <a:r>
              <a:rPr lang="en-US" sz="1400" dirty="0" smtClean="0"/>
              <a:t>Calculation</a:t>
            </a:r>
          </a:p>
          <a:p>
            <a:pPr lvl="2"/>
            <a:r>
              <a:rPr lang="en-US" dirty="0"/>
              <a:t>Shortest path and </a:t>
            </a:r>
            <a:r>
              <a:rPr lang="en-US" dirty="0" err="1"/>
              <a:t>QoS</a:t>
            </a:r>
            <a:r>
              <a:rPr lang="en-US" dirty="0"/>
              <a:t> </a:t>
            </a:r>
            <a:r>
              <a:rPr lang="en-US" dirty="0" smtClean="0"/>
              <a:t>path </a:t>
            </a:r>
          </a:p>
          <a:p>
            <a:pPr lvl="2"/>
            <a:r>
              <a:rPr lang="en-US" dirty="0" smtClean="0"/>
              <a:t>Cost </a:t>
            </a:r>
            <a:r>
              <a:rPr lang="en-US" dirty="0"/>
              <a:t>Parameter -&gt; Bandwidth</a:t>
            </a:r>
          </a:p>
          <a:p>
            <a:pPr lvl="2"/>
            <a:endParaRPr lang="de-DE" dirty="0"/>
          </a:p>
          <a:p>
            <a:pPr marL="457200" lvl="1" indent="0">
              <a:buNone/>
            </a:pPr>
            <a:endParaRPr lang="de-DE" sz="1400" dirty="0" smtClean="0"/>
          </a:p>
        </p:txBody>
      </p:sp>
    </p:spTree>
    <p:extLst>
      <p:ext uri="{BB962C8B-B14F-4D97-AF65-F5344CB8AC3E}">
        <p14:creationId xmlns:p14="http://schemas.microsoft.com/office/powerpoint/2010/main" val="156637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68525" y="476906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 smtClean="0"/>
              <a:t>Pseudo Algorithm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68525" y="1703699"/>
            <a:ext cx="3689406" cy="4449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/>
              <a:t>Port Stats Request </a:t>
            </a:r>
            <a:r>
              <a:rPr lang="en-US" sz="1600" dirty="0"/>
              <a:t>to the </a:t>
            </a:r>
            <a:r>
              <a:rPr lang="en-US" sz="1600" dirty="0" smtClean="0"/>
              <a:t>switches</a:t>
            </a:r>
          </a:p>
          <a:p>
            <a:r>
              <a:rPr lang="de-DE" sz="1600" dirty="0" smtClean="0"/>
              <a:t>Update graph in NetworkX</a:t>
            </a:r>
          </a:p>
          <a:p>
            <a:r>
              <a:rPr lang="en-US" sz="1600" dirty="0" smtClean="0"/>
              <a:t>Route calculated on </a:t>
            </a:r>
            <a:r>
              <a:rPr lang="en-US" sz="1600" dirty="0" err="1" smtClean="0"/>
              <a:t>Src</a:t>
            </a:r>
            <a:r>
              <a:rPr lang="en-US" sz="1600" dirty="0" smtClean="0"/>
              <a:t> and </a:t>
            </a:r>
            <a:r>
              <a:rPr lang="en-US" sz="1600" dirty="0" err="1" smtClean="0"/>
              <a:t>Dest</a:t>
            </a:r>
            <a:r>
              <a:rPr lang="en-US" sz="1600" dirty="0"/>
              <a:t> MAC after </a:t>
            </a:r>
            <a:r>
              <a:rPr lang="en-US" sz="1600" dirty="0" err="1" smtClean="0"/>
              <a:t>OFPT_Packet_IN</a:t>
            </a:r>
            <a:r>
              <a:rPr lang="en-US" sz="1600" dirty="0" smtClean="0"/>
              <a:t> message</a:t>
            </a:r>
          </a:p>
          <a:p>
            <a:r>
              <a:rPr lang="de-DE" sz="1600" dirty="0" smtClean="0"/>
              <a:t>Link Load is used as Metric to calculated route in congestion otherwise Shortest path is used</a:t>
            </a:r>
          </a:p>
          <a:p>
            <a:r>
              <a:rPr lang="de-DE" sz="1600" dirty="0" smtClean="0"/>
              <a:t>Homer Link congestion is checked in every 0.5 second</a:t>
            </a:r>
          </a:p>
          <a:p>
            <a:r>
              <a:rPr lang="de-DE" sz="1600" dirty="0" smtClean="0"/>
              <a:t>Homer path </a:t>
            </a:r>
            <a:r>
              <a:rPr lang="en-US" sz="1600" dirty="0"/>
              <a:t>when previously congested link becomes </a:t>
            </a:r>
            <a:r>
              <a:rPr lang="en-US" sz="1600" dirty="0" smtClean="0"/>
              <a:t>non-congested </a:t>
            </a:r>
            <a:r>
              <a:rPr lang="en-US" sz="1600" dirty="0"/>
              <a:t>in the last three seconds.</a:t>
            </a:r>
            <a:endParaRPr lang="en-US" sz="1600" dirty="0" smtClean="0"/>
          </a:p>
          <a:p>
            <a:pPr lvl="1"/>
            <a:endParaRPr lang="en-US" sz="1400" dirty="0" smtClean="0"/>
          </a:p>
          <a:p>
            <a:pPr marL="457200" lvl="1" indent="0">
              <a:buFont typeface="Wingdings 3" charset="2"/>
              <a:buNone/>
            </a:pPr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720" y="340657"/>
            <a:ext cx="4441455" cy="6131861"/>
          </a:xfrm>
          <a:prstGeom prst="rect">
            <a:avLst/>
          </a:prstGeom>
          <a:solidFill>
            <a:schemeClr val="accent2"/>
          </a:solidFill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822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 smtClean="0"/>
              <a:t>Problems</a:t>
            </a:r>
            <a:r>
              <a:rPr lang="tr-TR" dirty="0" smtClean="0"/>
              <a:t>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5181600"/>
          </a:xfrm>
        </p:spPr>
        <p:txBody>
          <a:bodyPr>
            <a:normAutofit/>
          </a:bodyPr>
          <a:lstStyle/>
          <a:p>
            <a:pPr lvl="1"/>
            <a:endParaRPr lang="tr-TR" dirty="0" smtClean="0"/>
          </a:p>
          <a:p>
            <a:r>
              <a:rPr lang="tr-TR" b="1" dirty="0" err="1" smtClean="0"/>
              <a:t>Multiple</a:t>
            </a:r>
            <a:r>
              <a:rPr lang="tr-TR" b="1" dirty="0" smtClean="0"/>
              <a:t> </a:t>
            </a:r>
            <a:r>
              <a:rPr lang="tr-TR" b="1" dirty="0" err="1" smtClean="0"/>
              <a:t>times</a:t>
            </a:r>
            <a:r>
              <a:rPr lang="tr-TR" b="1" dirty="0" smtClean="0"/>
              <a:t> </a:t>
            </a:r>
            <a:r>
              <a:rPr lang="tr-TR" b="1" dirty="0" err="1" smtClean="0"/>
              <a:t>route</a:t>
            </a:r>
            <a:r>
              <a:rPr lang="tr-TR" b="1" dirty="0" smtClean="0"/>
              <a:t> </a:t>
            </a:r>
            <a:r>
              <a:rPr lang="tr-TR" b="1" dirty="0" err="1" smtClean="0"/>
              <a:t>calculation</a:t>
            </a:r>
            <a:r>
              <a:rPr lang="tr-TR" b="1" dirty="0" smtClean="0"/>
              <a:t> </a:t>
            </a:r>
            <a:r>
              <a:rPr lang="tr-TR" b="1" dirty="0" err="1" smtClean="0"/>
              <a:t>request</a:t>
            </a:r>
            <a:r>
              <a:rPr lang="tr-TR" dirty="0" smtClean="0"/>
              <a:t>.</a:t>
            </a:r>
          </a:p>
          <a:p>
            <a:endParaRPr lang="tr-TR" dirty="0" smtClean="0"/>
          </a:p>
          <a:p>
            <a:pPr lvl="1"/>
            <a:r>
              <a:rPr lang="tr-TR" dirty="0" smtClean="0">
                <a:solidFill>
                  <a:srgbClr val="FF0000"/>
                </a:solidFill>
              </a:rPr>
              <a:t>Solution</a:t>
            </a:r>
            <a:r>
              <a:rPr lang="tr-TR" dirty="0" smtClean="0"/>
              <a:t>: </a:t>
            </a:r>
            <a:r>
              <a:rPr lang="tr-TR" dirty="0" err="1"/>
              <a:t>Reverse</a:t>
            </a:r>
            <a:r>
              <a:rPr lang="tr-TR" dirty="0"/>
              <a:t> </a:t>
            </a:r>
            <a:r>
              <a:rPr lang="tr-TR" dirty="0" err="1"/>
              <a:t>order</a:t>
            </a:r>
            <a:r>
              <a:rPr lang="tr-TR" dirty="0"/>
              <a:t> </a:t>
            </a:r>
            <a:r>
              <a:rPr lang="tr-TR" dirty="0" err="1"/>
              <a:t>path</a:t>
            </a:r>
            <a:r>
              <a:rPr lang="tr-TR" dirty="0"/>
              <a:t> </a:t>
            </a:r>
            <a:r>
              <a:rPr lang="tr-TR" dirty="0" err="1" smtClean="0"/>
              <a:t>installation</a:t>
            </a:r>
            <a:endParaRPr lang="tr-TR" dirty="0" smtClean="0"/>
          </a:p>
          <a:p>
            <a:pPr lvl="1"/>
            <a:endParaRPr lang="tr-TR" dirty="0" smtClean="0"/>
          </a:p>
          <a:p>
            <a:r>
              <a:rPr lang="tr-TR" b="1" dirty="0" err="1" smtClean="0"/>
              <a:t>Discrete</a:t>
            </a:r>
            <a:r>
              <a:rPr lang="tr-TR" b="1" dirty="0" smtClean="0"/>
              <a:t> </a:t>
            </a:r>
            <a:r>
              <a:rPr lang="tr-TR" b="1" dirty="0" err="1" smtClean="0"/>
              <a:t>traffic</a:t>
            </a:r>
            <a:r>
              <a:rPr lang="tr-TR" b="1" dirty="0"/>
              <a:t> </a:t>
            </a:r>
            <a:r>
              <a:rPr lang="tr-TR" b="1" dirty="0" err="1" smtClean="0"/>
              <a:t>load</a:t>
            </a:r>
            <a:r>
              <a:rPr lang="tr-TR" b="1" dirty="0" smtClean="0"/>
              <a:t>.</a:t>
            </a:r>
            <a:endParaRPr lang="tr-TR" b="1" dirty="0"/>
          </a:p>
          <a:p>
            <a:endParaRPr lang="tr-TR" dirty="0" smtClean="0"/>
          </a:p>
          <a:p>
            <a:pPr lvl="1"/>
            <a:r>
              <a:rPr lang="tr-TR" dirty="0" smtClean="0">
                <a:solidFill>
                  <a:srgbClr val="FF0000"/>
                </a:solidFill>
              </a:rPr>
              <a:t>Solution</a:t>
            </a:r>
            <a:r>
              <a:rPr lang="tr-TR" dirty="0" smtClean="0"/>
              <a:t>: </a:t>
            </a:r>
            <a:r>
              <a:rPr lang="tr-TR" dirty="0" smtClean="0">
                <a:solidFill>
                  <a:schemeClr val="tx1"/>
                </a:solidFill>
              </a:rPr>
              <a:t>New </a:t>
            </a:r>
            <a:r>
              <a:rPr lang="tr-TR" dirty="0" err="1" smtClean="0">
                <a:solidFill>
                  <a:schemeClr val="tx1"/>
                </a:solidFill>
              </a:rPr>
              <a:t>metric</a:t>
            </a:r>
            <a:r>
              <a:rPr lang="tr-TR" dirty="0" smtClean="0">
                <a:solidFill>
                  <a:schemeClr val="tx1"/>
                </a:solidFill>
              </a:rPr>
              <a:t> </a:t>
            </a:r>
            <a:r>
              <a:rPr lang="tr-TR" dirty="0" err="1" smtClean="0"/>
              <a:t>which</a:t>
            </a:r>
            <a:r>
              <a:rPr lang="tr-TR" dirty="0" smtClean="0"/>
              <a:t> </a:t>
            </a:r>
            <a:r>
              <a:rPr lang="tr-TR" dirty="0" err="1" smtClean="0"/>
              <a:t>accumulates</a:t>
            </a:r>
            <a:r>
              <a:rPr lang="tr-TR" dirty="0" smtClean="0"/>
              <a:t> link </a:t>
            </a:r>
            <a:r>
              <a:rPr lang="tr-TR" dirty="0" err="1" smtClean="0"/>
              <a:t>load</a:t>
            </a:r>
            <a:endParaRPr lang="tr-TR" dirty="0" smtClean="0"/>
          </a:p>
          <a:p>
            <a:pPr lvl="1"/>
            <a:endParaRPr lang="tr-TR" dirty="0"/>
          </a:p>
          <a:p>
            <a:r>
              <a:rPr lang="tr-TR" b="1" dirty="0" err="1"/>
              <a:t>Lost</a:t>
            </a:r>
            <a:r>
              <a:rPr lang="tr-TR" b="1" dirty="0"/>
              <a:t> </a:t>
            </a:r>
            <a:r>
              <a:rPr lang="tr-TR" b="1" dirty="0" err="1"/>
              <a:t>packets</a:t>
            </a:r>
            <a:r>
              <a:rPr lang="tr-TR" b="1" dirty="0"/>
              <a:t>, </a:t>
            </a:r>
            <a:r>
              <a:rPr lang="tr-TR" dirty="0" err="1"/>
              <a:t>due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calculation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install</a:t>
            </a:r>
            <a:r>
              <a:rPr lang="tr-TR" dirty="0"/>
              <a:t> time of </a:t>
            </a:r>
            <a:r>
              <a:rPr lang="tr-TR" dirty="0" err="1"/>
              <a:t>new</a:t>
            </a:r>
            <a:r>
              <a:rPr lang="tr-TR" dirty="0"/>
              <a:t> </a:t>
            </a:r>
            <a:r>
              <a:rPr lang="tr-TR" dirty="0" err="1"/>
              <a:t>route</a:t>
            </a:r>
            <a:r>
              <a:rPr lang="tr-TR" dirty="0"/>
              <a:t> </a:t>
            </a:r>
            <a:r>
              <a:rPr lang="tr-TR" dirty="0" err="1"/>
              <a:t>when</a:t>
            </a:r>
            <a:r>
              <a:rPr lang="tr-TR" dirty="0"/>
              <a:t> </a:t>
            </a:r>
            <a:r>
              <a:rPr lang="tr-TR" dirty="0" err="1"/>
              <a:t>there</a:t>
            </a:r>
            <a:r>
              <a:rPr lang="tr-TR" dirty="0"/>
              <a:t> </a:t>
            </a:r>
            <a:r>
              <a:rPr lang="tr-TR" dirty="0" smtClean="0"/>
              <a:t>is </a:t>
            </a:r>
            <a:r>
              <a:rPr lang="tr-TR" dirty="0" err="1"/>
              <a:t>no</a:t>
            </a:r>
            <a:r>
              <a:rPr lang="tr-TR" dirty="0"/>
              <a:t> </a:t>
            </a:r>
            <a:r>
              <a:rPr lang="tr-TR" dirty="0" err="1"/>
              <a:t>matching</a:t>
            </a:r>
            <a:r>
              <a:rPr lang="tr-TR" dirty="0"/>
              <a:t> </a:t>
            </a:r>
            <a:r>
              <a:rPr lang="tr-TR" dirty="0" err="1" smtClean="0"/>
              <a:t>flow</a:t>
            </a:r>
            <a:r>
              <a:rPr lang="tr-TR" dirty="0" smtClean="0"/>
              <a:t> </a:t>
            </a:r>
            <a:r>
              <a:rPr lang="tr-TR" dirty="0"/>
              <a:t>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switches</a:t>
            </a:r>
            <a:r>
              <a:rPr lang="tr-TR" dirty="0"/>
              <a:t>.</a:t>
            </a:r>
          </a:p>
          <a:p>
            <a:endParaRPr lang="tr-TR" dirty="0"/>
          </a:p>
          <a:p>
            <a:pPr lvl="1"/>
            <a:r>
              <a:rPr lang="tr-TR" dirty="0">
                <a:solidFill>
                  <a:srgbClr val="FF0000"/>
                </a:solidFill>
              </a:rPr>
              <a:t>Solution</a:t>
            </a:r>
            <a:r>
              <a:rPr lang="tr-TR" dirty="0"/>
              <a:t>: </a:t>
            </a:r>
            <a:r>
              <a:rPr lang="tr-TR" dirty="0" err="1"/>
              <a:t>Add</a:t>
            </a:r>
            <a:r>
              <a:rPr lang="tr-TR" dirty="0"/>
              <a:t> </a:t>
            </a:r>
            <a:r>
              <a:rPr lang="tr-TR" dirty="0" err="1"/>
              <a:t>new</a:t>
            </a:r>
            <a:r>
              <a:rPr lang="tr-TR" dirty="0"/>
              <a:t> </a:t>
            </a:r>
            <a:r>
              <a:rPr lang="tr-TR" dirty="0" err="1"/>
              <a:t>flows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higher</a:t>
            </a:r>
            <a:r>
              <a:rPr lang="tr-TR" dirty="0"/>
              <a:t> </a:t>
            </a:r>
            <a:r>
              <a:rPr lang="tr-TR" dirty="0" err="1"/>
              <a:t>priority</a:t>
            </a:r>
            <a:r>
              <a:rPr lang="tr-TR" dirty="0"/>
              <a:t> </a:t>
            </a:r>
            <a:r>
              <a:rPr lang="tr-TR" dirty="0" err="1"/>
              <a:t>instead</a:t>
            </a:r>
            <a:r>
              <a:rPr lang="tr-TR" dirty="0"/>
              <a:t> of </a:t>
            </a:r>
            <a:r>
              <a:rPr lang="tr-TR" dirty="0" err="1"/>
              <a:t>deleting</a:t>
            </a:r>
            <a:r>
              <a:rPr lang="tr-TR" dirty="0"/>
              <a:t> </a:t>
            </a:r>
            <a:r>
              <a:rPr lang="tr-TR" dirty="0" err="1"/>
              <a:t>old</a:t>
            </a:r>
            <a:r>
              <a:rPr lang="tr-TR" dirty="0"/>
              <a:t> </a:t>
            </a:r>
            <a:r>
              <a:rPr lang="tr-TR" dirty="0" err="1"/>
              <a:t>path</a:t>
            </a:r>
            <a:r>
              <a:rPr lang="tr-TR" dirty="0" smtClean="0"/>
              <a:t>.</a:t>
            </a:r>
          </a:p>
          <a:p>
            <a:endParaRPr lang="tr-TR" dirty="0"/>
          </a:p>
          <a:p>
            <a:endParaRPr lang="tr-TR" dirty="0" smtClean="0"/>
          </a:p>
          <a:p>
            <a:endParaRPr lang="tr-TR" dirty="0" smtClean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7992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525" y="476906"/>
            <a:ext cx="8596668" cy="1320800"/>
          </a:xfrm>
        </p:spPr>
        <p:txBody>
          <a:bodyPr/>
          <a:lstStyle/>
          <a:p>
            <a:r>
              <a:rPr lang="de-DE" dirty="0" smtClean="0"/>
              <a:t>Analysis and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25" y="1548734"/>
            <a:ext cx="4446757" cy="4449387"/>
          </a:xfrm>
        </p:spPr>
        <p:txBody>
          <a:bodyPr>
            <a:normAutofit fontScale="92500" lnSpcReduction="10000"/>
          </a:bodyPr>
          <a:lstStyle/>
          <a:p>
            <a:r>
              <a:rPr lang="de-DE" sz="1500" dirty="0" smtClean="0"/>
              <a:t>Testing Procedure</a:t>
            </a:r>
            <a:endParaRPr lang="de-DE" sz="1500" dirty="0"/>
          </a:p>
          <a:p>
            <a:pPr lvl="1"/>
            <a:r>
              <a:rPr lang="de-DE" sz="1500" dirty="0" smtClean="0"/>
              <a:t>Ping all hosts for discovery</a:t>
            </a:r>
            <a:endParaRPr lang="de-DE" sz="1500" dirty="0"/>
          </a:p>
          <a:p>
            <a:pPr lvl="1"/>
            <a:r>
              <a:rPr lang="de-DE" sz="1500" dirty="0" smtClean="0"/>
              <a:t>Ping Homer &lt;-&gt; Homer controller</a:t>
            </a:r>
          </a:p>
          <a:p>
            <a:pPr lvl="1"/>
            <a:r>
              <a:rPr lang="de-DE" sz="1500" dirty="0" smtClean="0"/>
              <a:t>Generate UDP traffic between a host &amp; Homer Controller</a:t>
            </a:r>
          </a:p>
          <a:p>
            <a:pPr lvl="1"/>
            <a:endParaRPr lang="de-DE" sz="1500" dirty="0"/>
          </a:p>
          <a:p>
            <a:r>
              <a:rPr lang="de-DE" sz="1500" dirty="0" smtClean="0"/>
              <a:t>Tested on Mininet Environment</a:t>
            </a:r>
          </a:p>
          <a:p>
            <a:pPr lvl="1"/>
            <a:r>
              <a:rPr lang="de-DE" sz="1500" dirty="0" smtClean="0"/>
              <a:t>Round Trip Time observed between Homer &amp; Homer Controller</a:t>
            </a:r>
            <a:endParaRPr lang="de-DE" sz="1500" dirty="0"/>
          </a:p>
          <a:p>
            <a:pPr lvl="1"/>
            <a:r>
              <a:rPr lang="de-DE" sz="1500" dirty="0" smtClean="0"/>
              <a:t>RTT remains the same in congestion</a:t>
            </a:r>
          </a:p>
          <a:p>
            <a:pPr lvl="1"/>
            <a:endParaRPr lang="de-DE" sz="1500" dirty="0" smtClean="0"/>
          </a:p>
          <a:p>
            <a:r>
              <a:rPr lang="de-DE" sz="1500" dirty="0" smtClean="0"/>
              <a:t>Tested </a:t>
            </a:r>
            <a:r>
              <a:rPr lang="de-DE" sz="1500" dirty="0"/>
              <a:t>on </a:t>
            </a:r>
            <a:r>
              <a:rPr lang="de-DE" sz="1500" dirty="0" smtClean="0"/>
              <a:t>Hardware with Pis as Hosts</a:t>
            </a:r>
            <a:endParaRPr lang="de-DE" sz="1500" dirty="0"/>
          </a:p>
          <a:p>
            <a:pPr lvl="1"/>
            <a:r>
              <a:rPr lang="de-DE" sz="1500" dirty="0" smtClean="0"/>
              <a:t>No effect of congestion </a:t>
            </a:r>
            <a:endParaRPr lang="de-DE" sz="1500" dirty="0"/>
          </a:p>
          <a:p>
            <a:pPr lvl="1"/>
            <a:r>
              <a:rPr lang="de-DE" sz="1500" dirty="0" smtClean="0"/>
              <a:t>Re-routing provides less RTT as depicted by graph</a:t>
            </a:r>
            <a:endParaRPr lang="de-DE" sz="1500" dirty="0"/>
          </a:p>
          <a:p>
            <a:pPr marL="457200" lvl="1" indent="0">
              <a:buNone/>
            </a:pPr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784" y="3648737"/>
            <a:ext cx="4664939" cy="3097568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1784" y="476906"/>
            <a:ext cx="4664939" cy="3097568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8482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35771" y="177338"/>
            <a:ext cx="8596668" cy="1320800"/>
          </a:xfrm>
        </p:spPr>
        <p:txBody>
          <a:bodyPr/>
          <a:lstStyle/>
          <a:p>
            <a:r>
              <a:rPr lang="de-DE" dirty="0" smtClean="0"/>
              <a:t>Analysis and Results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95" y="2189657"/>
            <a:ext cx="5187820" cy="3155427"/>
          </a:xfrm>
          <a:prstGeom prst="rect">
            <a:avLst/>
          </a:prstGeom>
          <a:solidFill>
            <a:schemeClr val="accent2"/>
          </a:solidFill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673" y="331828"/>
            <a:ext cx="5213147" cy="3192869"/>
          </a:xfrm>
          <a:prstGeom prst="rect">
            <a:avLst/>
          </a:prstGeom>
          <a:solidFill>
            <a:schemeClr val="accent2"/>
          </a:solidFill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506960" y="5345084"/>
            <a:ext cx="5225869" cy="18304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/>
              <a:t>Algo1: After congestion, deleting flow entry for Homer and installing new route by using </a:t>
            </a:r>
            <a:r>
              <a:rPr lang="en-US" sz="1600" dirty="0" err="1" smtClean="0"/>
              <a:t>Packet_IN</a:t>
            </a:r>
            <a:r>
              <a:rPr lang="en-US" sz="1600" dirty="0" smtClean="0"/>
              <a:t> </a:t>
            </a:r>
            <a:r>
              <a:rPr lang="en-US" sz="1600" dirty="0" err="1" smtClean="0"/>
              <a:t>msg</a:t>
            </a:r>
            <a:r>
              <a:rPr lang="en-US" sz="1600" dirty="0" smtClean="0"/>
              <a:t> has an adverse effect</a:t>
            </a:r>
          </a:p>
          <a:p>
            <a:r>
              <a:rPr lang="en-US" sz="1600" dirty="0" smtClean="0"/>
              <a:t>Algo2: Installing new flows for Homer with higher priority </a:t>
            </a:r>
          </a:p>
          <a:p>
            <a:endParaRPr lang="en-US" sz="1600" dirty="0" smtClean="0"/>
          </a:p>
          <a:p>
            <a:pPr lvl="1"/>
            <a:endParaRPr lang="en-US" sz="1400" dirty="0" smtClean="0"/>
          </a:p>
          <a:p>
            <a:pPr marL="457200" lvl="1" indent="0">
              <a:buFont typeface="Wingdings 3" charset="2"/>
              <a:buNone/>
            </a:pPr>
            <a:endParaRPr lang="de-DE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88853" y="943838"/>
            <a:ext cx="4984624" cy="18304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Congestion link </a:t>
            </a:r>
            <a:r>
              <a:rPr lang="en-US" dirty="0"/>
              <a:t>check period should be lower than the period of Port </a:t>
            </a:r>
            <a:r>
              <a:rPr lang="en-US" dirty="0" smtClean="0"/>
              <a:t>Stats Request </a:t>
            </a:r>
            <a:r>
              <a:rPr lang="en-US" dirty="0"/>
              <a:t>to detect the congestion link before losing </a:t>
            </a:r>
            <a:r>
              <a:rPr lang="en-US" dirty="0" err="1"/>
              <a:t>QoS</a:t>
            </a:r>
            <a:r>
              <a:rPr lang="en-US" sz="1600" dirty="0" smtClean="0"/>
              <a:t> </a:t>
            </a:r>
          </a:p>
          <a:p>
            <a:pPr lvl="1"/>
            <a:endParaRPr lang="en-US" sz="1400" dirty="0" smtClean="0"/>
          </a:p>
          <a:p>
            <a:pPr marL="457200" lvl="1" indent="0">
              <a:buFont typeface="Wingdings 3" charset="2"/>
              <a:buNone/>
            </a:pPr>
            <a:endParaRPr lang="de-DE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6673" y="3602162"/>
            <a:ext cx="6167157" cy="2986965"/>
          </a:xfrm>
          <a:prstGeom prst="rect">
            <a:avLst/>
          </a:prstGeom>
          <a:solidFill>
            <a:schemeClr val="accent2"/>
          </a:solidFill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947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</a:t>
            </a:r>
            <a:r>
              <a:rPr lang="de-DE" dirty="0" smtClean="0"/>
              <a:t> &amp;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34710"/>
            <a:ext cx="7103692" cy="3880773"/>
          </a:xfrm>
        </p:spPr>
        <p:txBody>
          <a:bodyPr/>
          <a:lstStyle/>
          <a:p>
            <a:r>
              <a:rPr lang="de-DE" dirty="0" smtClean="0"/>
              <a:t>Rerouting performed when congestion is observed on sensitive application‘s path to satisfy QoS requirement</a:t>
            </a:r>
          </a:p>
          <a:p>
            <a:r>
              <a:rPr lang="de-DE" dirty="0" smtClean="0"/>
              <a:t>Application is capable of dynamic routing to achieve QoS requirement</a:t>
            </a:r>
          </a:p>
          <a:p>
            <a:r>
              <a:rPr lang="en-US" dirty="0"/>
              <a:t>SDN is an emerging technology that is likely to revolutionize traditional networking </a:t>
            </a:r>
            <a:endParaRPr lang="de-DE" dirty="0" smtClean="0"/>
          </a:p>
          <a:p>
            <a:r>
              <a:rPr lang="en-US" dirty="0" smtClean="0"/>
              <a:t>Final, remark that SDN </a:t>
            </a:r>
            <a:r>
              <a:rPr lang="en-US" dirty="0"/>
              <a:t>can be expanded beyond actual match/action </a:t>
            </a:r>
            <a:r>
              <a:rPr lang="en-US" dirty="0" smtClean="0"/>
              <a:t>paradigm and can actually help internet evolve.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47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2606</TotalTime>
  <Words>404</Words>
  <Application>Microsoft Macintosh PowerPoint</Application>
  <PresentationFormat>Geniş Ekran</PresentationFormat>
  <Paragraphs>69</Paragraphs>
  <Slides>10</Slides>
  <Notes>1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5" baseType="lpstr">
      <vt:lpstr>Calibri</vt:lpstr>
      <vt:lpstr>Trebuchet MS</vt:lpstr>
      <vt:lpstr>Wingdings 3</vt:lpstr>
      <vt:lpstr>Arial</vt:lpstr>
      <vt:lpstr>Facet</vt:lpstr>
      <vt:lpstr>Implementation of Measurement-based QoS Mechanism</vt:lpstr>
      <vt:lpstr>Introduction</vt:lpstr>
      <vt:lpstr>PowerPoint Sunusu</vt:lpstr>
      <vt:lpstr>Methodology</vt:lpstr>
      <vt:lpstr>PowerPoint Sunusu</vt:lpstr>
      <vt:lpstr>Problems?</vt:lpstr>
      <vt:lpstr>Analysis and Results</vt:lpstr>
      <vt:lpstr>Analysis and Results</vt:lpstr>
      <vt:lpstr>Conclusion &amp; Demo</vt:lpstr>
      <vt:lpstr>Thank you. Any QuestionS?</vt:lpstr>
    </vt:vector>
  </TitlesOfParts>
  <Company>Intel Corporation</Company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Habib, Sarfaraz</dc:creator>
  <cp:keywords>CTPClassification=CTP_NT</cp:keywords>
  <cp:lastModifiedBy>ga53keb</cp:lastModifiedBy>
  <cp:revision>55</cp:revision>
  <dcterms:created xsi:type="dcterms:W3CDTF">2018-07-06T16:10:57Z</dcterms:created>
  <dcterms:modified xsi:type="dcterms:W3CDTF">2018-07-09T18:41:14Z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6520b449-b62f-4151-acdc-303abcf5aa7b</vt:lpwstr>
  </property>
  <property fmtid="{D5CDD505-2E9C-101B-9397-08002B2CF9AE}" pid="3" name="CTP_TimeStamp">
    <vt:lpwstr>2018-07-09 10:23:09Z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